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62" r:id="rId2"/>
    <p:sldId id="264" r:id="rId3"/>
    <p:sldId id="268" r:id="rId4"/>
    <p:sldId id="278" r:id="rId5"/>
    <p:sldId id="314" r:id="rId6"/>
    <p:sldId id="269" r:id="rId7"/>
    <p:sldId id="265" r:id="rId8"/>
    <p:sldId id="297" r:id="rId9"/>
    <p:sldId id="280" r:id="rId10"/>
    <p:sldId id="315" r:id="rId11"/>
    <p:sldId id="317" r:id="rId12"/>
    <p:sldId id="318" r:id="rId13"/>
    <p:sldId id="322" r:id="rId14"/>
    <p:sldId id="321" r:id="rId15"/>
    <p:sldId id="298" r:id="rId16"/>
    <p:sldId id="302" r:id="rId17"/>
    <p:sldId id="326" r:id="rId18"/>
    <p:sldId id="324" r:id="rId19"/>
    <p:sldId id="303" r:id="rId20"/>
    <p:sldId id="305" r:id="rId21"/>
    <p:sldId id="306" r:id="rId22"/>
    <p:sldId id="309" r:id="rId23"/>
    <p:sldId id="327" r:id="rId24"/>
    <p:sldId id="328" r:id="rId25"/>
    <p:sldId id="329" r:id="rId26"/>
    <p:sldId id="292" r:id="rId27"/>
    <p:sldId id="293" r:id="rId28"/>
    <p:sldId id="294" r:id="rId29"/>
    <p:sldId id="312" r:id="rId30"/>
    <p:sldId id="257" r:id="rId31"/>
    <p:sldId id="258" r:id="rId32"/>
    <p:sldId id="259" r:id="rId33"/>
    <p:sldId id="260" r:id="rId34"/>
    <p:sldId id="261" r:id="rId35"/>
    <p:sldId id="313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134" autoAdjust="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72D826-2C66-4CD8-854B-05FD9BAD1872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9F7DAB-3DCD-46BF-B317-0F3AF7D95F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275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fioco.ru/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fioco.ru/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fioco.ru/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276872"/>
            <a:ext cx="7776864" cy="2387600"/>
          </a:xfrm>
        </p:spPr>
        <p:txBody>
          <a:bodyPr>
            <a:no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читательской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грамотности: опыт, проблемы,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35896" y="5805264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 декабря 2021 г.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97" y="119069"/>
            <a:ext cx="9014644" cy="904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1567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8B5838C-D64B-49EA-A42B-E0484D506006}"/>
              </a:ext>
            </a:extLst>
          </p:cNvPr>
          <p:cNvSpPr txBox="1"/>
          <p:nvPr/>
        </p:nvSpPr>
        <p:spPr>
          <a:xfrm>
            <a:off x="1043608" y="203344"/>
            <a:ext cx="66967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задачи, общие для разных предметов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9F18F0E-90C0-4E65-A9A3-4F56004A3C47}"/>
              </a:ext>
            </a:extLst>
          </p:cNvPr>
          <p:cNvSpPr txBox="1"/>
          <p:nvPr/>
        </p:nvSpPr>
        <p:spPr>
          <a:xfrm>
            <a:off x="395536" y="764704"/>
            <a:ext cx="828092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Понимание учебного текста (учебного материала) – основного образовательного ресурса</a:t>
            </a:r>
          </a:p>
          <a:p>
            <a:pPr marL="285750" indent="-285750"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Понимание учебного задания</a:t>
            </a:r>
          </a:p>
          <a:p>
            <a:pPr marL="285750" indent="-285750"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Понимание специфических для предмета текстов (графиков, чертежей, исторических источников, карт, художественных и публицистических текстов и т.д.)</a:t>
            </a:r>
          </a:p>
          <a:p>
            <a:pPr marL="285750" indent="-285750"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историей науки, историей идей, описанием исследовательской деятельности</a:t>
            </a:r>
          </a:p>
          <a:p>
            <a:pPr marL="285750" indent="-285750"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Связь учебного материала с миром вокруг, новыми практическими и учебными задачами</a:t>
            </a:r>
          </a:p>
          <a:p>
            <a:pPr marL="285750" indent="-285750"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Критическая оценка информации</a:t>
            </a:r>
          </a:p>
          <a:p>
            <a:pPr marL="285750" indent="-285750" algn="just">
              <a:buFontTx/>
              <a:buChar char="-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E26A9E7-B1D5-4B2F-9B92-27A9C9BC3F25}"/>
              </a:ext>
            </a:extLst>
          </p:cNvPr>
          <p:cNvSpPr txBox="1"/>
          <p:nvPr/>
        </p:nvSpPr>
        <p:spPr>
          <a:xfrm>
            <a:off x="451048" y="4486246"/>
            <a:ext cx="82419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Читательская грамотность как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общеучебный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каждого предмета есть своя «зона ответственности» в формировании ЧГ</a:t>
            </a:r>
          </a:p>
          <a:p>
            <a:pPr marL="285750" indent="-285750"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«Свои» типы текстов, которые обязательно нужно научить читать</a:t>
            </a:r>
          </a:p>
          <a:p>
            <a:pPr marL="285750" indent="-285750"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Свои «профильные» читательские умения</a:t>
            </a:r>
          </a:p>
          <a:p>
            <a:pPr marL="285750" indent="-285750"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Свои способы чтения</a:t>
            </a:r>
          </a:p>
        </p:txBody>
      </p:sp>
    </p:spTree>
    <p:extLst>
      <p:ext uri="{BB962C8B-B14F-4D97-AF65-F5344CB8AC3E}">
        <p14:creationId xmlns:p14="http://schemas.microsoft.com/office/powerpoint/2010/main" val="41304336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="" xmlns:a16="http://schemas.microsoft.com/office/drawing/2014/main" id="{C5B405F2-6224-40AB-893A-9EE80E44BC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3291365"/>
              </p:ext>
            </p:extLst>
          </p:nvPr>
        </p:nvGraphicFramePr>
        <p:xfrm>
          <a:off x="395536" y="235282"/>
          <a:ext cx="8496944" cy="51978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4376">
                  <a:extLst>
                    <a:ext uri="{9D8B030D-6E8A-4147-A177-3AD203B41FA5}">
                      <a16:colId xmlns="" xmlns:a16="http://schemas.microsoft.com/office/drawing/2014/main" val="2506428699"/>
                    </a:ext>
                  </a:extLst>
                </a:gridCol>
                <a:gridCol w="5112568">
                  <a:extLst>
                    <a:ext uri="{9D8B030D-6E8A-4147-A177-3AD203B41FA5}">
                      <a16:colId xmlns="" xmlns:a16="http://schemas.microsoft.com/office/drawing/2014/main" val="438866770"/>
                    </a:ext>
                  </a:extLst>
                </a:gridCol>
              </a:tblGrid>
              <a:tr h="717274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Принципы чтения математического текста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Ключевые читательские задачи при чтении математического текста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684336571"/>
                  </a:ext>
                </a:extLst>
              </a:tr>
              <a:tr h="2476444">
                <a:tc>
                  <a:txBody>
                    <a:bodyPr/>
                    <a:lstStyle/>
                    <a:p>
                      <a:pPr algn="just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Ничего не пропускать!</a:t>
                      </a:r>
                    </a:p>
                    <a:p>
                      <a:pPr algn="just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Следить за логикой изложения</a:t>
                      </a:r>
                    </a:p>
                    <a:p>
                      <a:pPr algn="just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Повторять за автором преобразования и построения</a:t>
                      </a:r>
                    </a:p>
                    <a:p>
                      <a:pPr algn="just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ru-RU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Шай</a:t>
                      </a:r>
                      <a:r>
                        <a:rPr lang="ru-RU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Симонсон</a:t>
                      </a:r>
                      <a:r>
                        <a:rPr lang="ru-RU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Фернандо </a:t>
                      </a:r>
                      <a:r>
                        <a:rPr lang="ru-RU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К.Гувеа</a:t>
                      </a:r>
                      <a:r>
                        <a:rPr lang="ru-RU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Видеть математическую задачу в контексте ситуации, находить необходимые данные в различных источниках, в том числе графиках, диаграммах, таблицах, схемах и т.д.</a:t>
                      </a:r>
                    </a:p>
                    <a:p>
                      <a:pPr algn="just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Вычитывать логику рассуждений, проверяя и уточняя своё понимание на каждом этапе</a:t>
                      </a:r>
                    </a:p>
                    <a:p>
                      <a:pPr algn="just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Выделять «слабые» места в рассуждениях, доказательстве</a:t>
                      </a:r>
                    </a:p>
                    <a:p>
                      <a:pPr algn="just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Понимать сущность алгоритма и действовать по алгоритму, переносить информацию и способы работы на новые объекты и ситуации</a:t>
                      </a:r>
                    </a:p>
                    <a:p>
                      <a:pPr algn="just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Выдвигать гипотезы на основе прочитанного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8475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06945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>
            <a:extLst>
              <a:ext uri="{FF2B5EF4-FFF2-40B4-BE49-F238E27FC236}">
                <a16:creationId xmlns="" xmlns:a16="http://schemas.microsoft.com/office/drawing/2014/main" id="{2C11A328-2370-435E-894B-2B28B2488E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4784208"/>
              </p:ext>
            </p:extLst>
          </p:nvPr>
        </p:nvGraphicFramePr>
        <p:xfrm>
          <a:off x="251520" y="260648"/>
          <a:ext cx="8568952" cy="594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95202">
                  <a:extLst>
                    <a:ext uri="{9D8B030D-6E8A-4147-A177-3AD203B41FA5}">
                      <a16:colId xmlns="" xmlns:a16="http://schemas.microsoft.com/office/drawing/2014/main" val="4207687867"/>
                    </a:ext>
                  </a:extLst>
                </a:gridCol>
                <a:gridCol w="5373750">
                  <a:extLst>
                    <a:ext uri="{9D8B030D-6E8A-4147-A177-3AD203B41FA5}">
                      <a16:colId xmlns="" xmlns:a16="http://schemas.microsoft.com/office/drawing/2014/main" val="1404122779"/>
                    </a:ext>
                  </a:extLst>
                </a:gridCol>
              </a:tblGrid>
              <a:tr h="717274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Основные типы текстов на предметах естественнонаучного цикла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Основные  читательские умения, требующиеся при чтении естественнонаучных текстов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141467428"/>
                  </a:ext>
                </a:extLst>
              </a:tr>
              <a:tr h="2476444">
                <a:tc>
                  <a:txBody>
                    <a:bodyPr/>
                    <a:lstStyle/>
                    <a:p>
                      <a:pPr algn="just"/>
                      <a:r>
                        <a:rPr lang="ru-RU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Учебные тексты (учебник, энциклопедия, лекция, описание опыта и т.п.)</a:t>
                      </a:r>
                    </a:p>
                    <a:p>
                      <a:pPr algn="just"/>
                      <a:endParaRPr lang="ru-RU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ru-RU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Научно – популярные тексты</a:t>
                      </a:r>
                    </a:p>
                    <a:p>
                      <a:pPr algn="just"/>
                      <a:endParaRPr lang="ru-RU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ru-RU" i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Несплошные</a:t>
                      </a:r>
                      <a:r>
                        <a:rPr lang="ru-RU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тексты (диаграммы, графики, таблицы, инфографика, фотографии, схемы опытов и т.п.)</a:t>
                      </a:r>
                    </a:p>
                    <a:p>
                      <a:pPr algn="just"/>
                      <a:endParaRPr lang="ru-RU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ru-RU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Текст задания, инструкции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 Определять значение терминов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Извлекать и сопоставлять информацию, представленную в разных знаковых системах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Отвечать на вопросы разного типа («Почему так?», «Так ли?», «Что из этого следует?»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Выделять ключевые идеи текста, авторскую позицию,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причинно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следственные связи и т.д.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Интерпретировать графическую информацию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Выделять специфическую информацию о целях исследования, его методах, проверяемых гипотезах, выводах и т.п.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Оценивать надежность источника («Откуда это известно?», «Можно ли доверять этому источнику?»)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Обосновывать предложенное утверждение или собственное мнение по обсуждаемой проблеме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 algn="just">
                        <a:buFontTx/>
                        <a:buChar char="-"/>
                      </a:pP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1737052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75568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C67B3A39-A7A9-4E19-872C-DFBB65967D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48880"/>
            <a:ext cx="9144000" cy="440453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ADDE90A-5157-448C-BD6E-59822323A13D}"/>
              </a:ext>
            </a:extLst>
          </p:cNvPr>
          <p:cNvSpPr txBox="1"/>
          <p:nvPr/>
        </p:nvSpPr>
        <p:spPr>
          <a:xfrm>
            <a:off x="467544" y="260648"/>
            <a:ext cx="82089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специфике чтения на уроках истории</a:t>
            </a:r>
          </a:p>
          <a:p>
            <a:pPr marL="285750" indent="-285750"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не только учебника, но и исторических документов</a:t>
            </a:r>
          </a:p>
          <a:p>
            <a:pPr marL="285750" indent="-285750"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 хронологической информации</a:t>
            </a:r>
          </a:p>
          <a:p>
            <a:pPr marL="285750" indent="-285750"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различению фактов и мнений, оценке и учету представленной  в тексте картины событий, фактов, оценок и т.д.</a:t>
            </a:r>
          </a:p>
          <a:p>
            <a:pPr marL="285750" indent="-285750"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несплошными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текстами: картой, схемой, фотографиями, диаграммами и т.д.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97897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3C1F8FE-D168-4E5D-A88D-F29EB6FB1B0E}"/>
              </a:ext>
            </a:extLst>
          </p:cNvPr>
          <p:cNvSpPr txBox="1"/>
          <p:nvPr/>
        </p:nvSpPr>
        <p:spPr>
          <a:xfrm>
            <a:off x="467544" y="260648"/>
            <a:ext cx="81369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специфике чтения на уроках словесности</a:t>
            </a: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Всё многообразие жанров и стилей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Специальное обучение пониманию, оценке содержания и формы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Специальное обучение построению развернутого ответа</a:t>
            </a:r>
          </a:p>
        </p:txBody>
      </p:sp>
      <p:sp>
        <p:nvSpPr>
          <p:cNvPr id="5" name="Стрелка: вниз 4">
            <a:extLst>
              <a:ext uri="{FF2B5EF4-FFF2-40B4-BE49-F238E27FC236}">
                <a16:creationId xmlns="" xmlns:a16="http://schemas.microsoft.com/office/drawing/2014/main" id="{41BEE467-7C88-4090-BC9C-E5F5F1C94898}"/>
              </a:ext>
            </a:extLst>
          </p:cNvPr>
          <p:cNvSpPr/>
          <p:nvPr/>
        </p:nvSpPr>
        <p:spPr>
          <a:xfrm>
            <a:off x="3779912" y="1844824"/>
            <a:ext cx="1692188" cy="1116124"/>
          </a:xfrm>
          <a:prstGeom prst="down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C96E8C3-6401-40AE-B560-E06EF184536F}"/>
              </a:ext>
            </a:extLst>
          </p:cNvPr>
          <p:cNvSpPr txBox="1"/>
          <p:nvPr/>
        </p:nvSpPr>
        <p:spPr>
          <a:xfrm>
            <a:off x="613520" y="3068960"/>
            <a:ext cx="79928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задачи</a:t>
            </a: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тексты интересны с точки зрения ЧГ? 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 ли их потенциал в учебнике?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Каких заданий не хватает?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трудности понимания / риски непонимания могут возникнуть и как их предупредить?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помочь тем, кто не понимает?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вопросы / задания нужны, чтобы не оценивать, а формировать читательское умение?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тексты и задания требуют особых форм работы?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может стать «общим капиталом» для учителей разных предметов?</a:t>
            </a:r>
          </a:p>
        </p:txBody>
      </p:sp>
    </p:spTree>
    <p:extLst>
      <p:ext uri="{BB962C8B-B14F-4D97-AF65-F5344CB8AC3E}">
        <p14:creationId xmlns:p14="http://schemas.microsoft.com/office/powerpoint/2010/main" val="21400435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AD2F473-ABFF-43FB-BC68-AC064EDAE5B3}"/>
              </a:ext>
            </a:extLst>
          </p:cNvPr>
          <p:cNvSpPr txBox="1"/>
          <p:nvPr/>
        </p:nvSpPr>
        <p:spPr>
          <a:xfrm>
            <a:off x="287524" y="116632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задания нужны </a:t>
            </a:r>
          </a:p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формирования ЧГ?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5285A7BD-3A45-4221-8CBB-B0AAFF6D91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30747" t="24414" r="10505" b="11132"/>
          <a:stretch>
            <a:fillRect/>
          </a:stretch>
        </p:blipFill>
        <p:spPr bwMode="auto">
          <a:xfrm>
            <a:off x="88367" y="1375098"/>
            <a:ext cx="8877807" cy="5476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3962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9A172E5-E8D1-4536-9E92-00DC192BA5FE}"/>
              </a:ext>
            </a:extLst>
          </p:cNvPr>
          <p:cNvSpPr txBox="1"/>
          <p:nvPr/>
        </p:nvSpPr>
        <p:spPr>
          <a:xfrm>
            <a:off x="539552" y="154462"/>
            <a:ext cx="7776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читательской грамотности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="" xmlns:a16="http://schemas.microsoft.com/office/drawing/2014/main" id="{EEDF722F-F100-4560-858E-8BAF561768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2625034"/>
              </p:ext>
            </p:extLst>
          </p:nvPr>
        </p:nvGraphicFramePr>
        <p:xfrm>
          <a:off x="395536" y="654204"/>
          <a:ext cx="8352927" cy="56551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256">
                  <a:extLst>
                    <a:ext uri="{9D8B030D-6E8A-4147-A177-3AD203B41FA5}">
                      <a16:colId xmlns="" xmlns:a16="http://schemas.microsoft.com/office/drawing/2014/main" val="1347588352"/>
                    </a:ext>
                  </a:extLst>
                </a:gridCol>
                <a:gridCol w="3264362">
                  <a:extLst>
                    <a:ext uri="{9D8B030D-6E8A-4147-A177-3AD203B41FA5}">
                      <a16:colId xmlns="" xmlns:a16="http://schemas.microsoft.com/office/drawing/2014/main" val="2527454991"/>
                    </a:ext>
                  </a:extLst>
                </a:gridCol>
                <a:gridCol w="2784309">
                  <a:extLst>
                    <a:ext uri="{9D8B030D-6E8A-4147-A177-3AD203B41FA5}">
                      <a16:colId xmlns="" xmlns:a16="http://schemas.microsoft.com/office/drawing/2014/main" val="1845311851"/>
                    </a:ext>
                  </a:extLst>
                </a:gridCol>
              </a:tblGrid>
              <a:tr h="767785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Основные компетенции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Один текст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Множественный текст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92349215"/>
                  </a:ext>
                </a:extLst>
              </a:tr>
              <a:tr h="1096836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Локализация информации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Просмотр и поиск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Поиск и выбор соответствующего текста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31189429"/>
                  </a:ext>
                </a:extLst>
              </a:tr>
              <a:tr h="2035558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Понимание. Интеграция и интерпретация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Выявление буквального смысла</a:t>
                      </a:r>
                    </a:p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Обобщение и формулирование выводов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Обобщение и формулирование выводов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262913430"/>
                  </a:ext>
                </a:extLst>
              </a:tr>
              <a:tr h="1754937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Рефлексия и оценка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качества и надежности текста</a:t>
                      </a:r>
                    </a:p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Размышление над содержанием и формой текста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Выявление и анализ противоречий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670502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42685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E257EFF-61C9-49C8-BFF1-59B43D21E4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573" b="29597"/>
          <a:stretch/>
        </p:blipFill>
        <p:spPr>
          <a:xfrm>
            <a:off x="539552" y="908720"/>
            <a:ext cx="8394030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222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33C894EC-1659-4035-BD9B-64F52B1C9C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694" y="476672"/>
            <a:ext cx="8638611" cy="5350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772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667"/>
          <a:stretch/>
        </p:blipFill>
        <p:spPr>
          <a:xfrm>
            <a:off x="-27806" y="-6846"/>
            <a:ext cx="7621760" cy="363075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42FA259E-4967-46AA-ABE3-A29FB250B4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206" r="1176"/>
          <a:stretch/>
        </p:blipFill>
        <p:spPr>
          <a:xfrm>
            <a:off x="953344" y="3717032"/>
            <a:ext cx="8190656" cy="3123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939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l="24158" t="21484" r="3367" b="6250"/>
          <a:stretch>
            <a:fillRect/>
          </a:stretch>
        </p:blipFill>
        <p:spPr bwMode="auto">
          <a:xfrm>
            <a:off x="0" y="642918"/>
            <a:ext cx="9144000" cy="5126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750" t="4930"/>
          <a:stretch/>
        </p:blipFill>
        <p:spPr>
          <a:xfrm>
            <a:off x="15652" y="404664"/>
            <a:ext cx="9020844" cy="5238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9490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1176" b="1836"/>
          <a:stretch/>
        </p:blipFill>
        <p:spPr>
          <a:xfrm>
            <a:off x="0" y="476672"/>
            <a:ext cx="9036496" cy="5430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5260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750"/>
          <a:stretch/>
        </p:blipFill>
        <p:spPr>
          <a:xfrm>
            <a:off x="81371" y="772956"/>
            <a:ext cx="9026836" cy="539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2625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AC57C703-DC3C-49A3-AA45-EDEFAF00C5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26" t="10800" r="16926" b="3801"/>
          <a:stretch/>
        </p:blipFill>
        <p:spPr>
          <a:xfrm>
            <a:off x="237318" y="20166"/>
            <a:ext cx="8462157" cy="6145138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248007C0-D9FD-4DD6-9473-274B9D066E55}"/>
              </a:ext>
            </a:extLst>
          </p:cNvPr>
          <p:cNvSpPr/>
          <p:nvPr/>
        </p:nvSpPr>
        <p:spPr>
          <a:xfrm>
            <a:off x="395536" y="6211669"/>
            <a:ext cx="8856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hlinkClick r:id="rId3"/>
              </a:rPr>
              <a:t>https://fioco.ru/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20271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D369ED19-CCDA-44FF-9591-5373886895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26" t="12200" r="17713" b="5201"/>
          <a:stretch/>
        </p:blipFill>
        <p:spPr>
          <a:xfrm>
            <a:off x="190496" y="314437"/>
            <a:ext cx="8763007" cy="6229126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DAFD7372-C4D3-4D15-9671-717D4C83AFFE}"/>
              </a:ext>
            </a:extLst>
          </p:cNvPr>
          <p:cNvSpPr/>
          <p:nvPr/>
        </p:nvSpPr>
        <p:spPr>
          <a:xfrm>
            <a:off x="1115616" y="6174231"/>
            <a:ext cx="17198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hlinkClick r:id="rId3"/>
              </a:rPr>
              <a:t>https://fioco.ru/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11464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79A13D33-6290-4893-865E-3CA8D30071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26" t="12200" r="17713" b="5201"/>
          <a:stretch/>
        </p:blipFill>
        <p:spPr>
          <a:xfrm>
            <a:off x="165476" y="296652"/>
            <a:ext cx="8813047" cy="6264696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78DFE85B-E601-4A51-A5B6-80603F299341}"/>
              </a:ext>
            </a:extLst>
          </p:cNvPr>
          <p:cNvSpPr/>
          <p:nvPr/>
        </p:nvSpPr>
        <p:spPr>
          <a:xfrm>
            <a:off x="1043608" y="6159249"/>
            <a:ext cx="17198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hlinkClick r:id="rId3"/>
              </a:rPr>
              <a:t>https://fioco.ru/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75236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1642"/>
            <a:ext cx="9144000" cy="4334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1548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26731"/>
            <a:ext cx="9144000" cy="440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4878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36891"/>
            <a:ext cx="9144000" cy="378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3609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493" y="211105"/>
            <a:ext cx="8453013" cy="6435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908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 l="26354" t="25390" r="10505" b="6250"/>
          <a:stretch>
            <a:fillRect/>
          </a:stretch>
        </p:blipFill>
        <p:spPr bwMode="auto">
          <a:xfrm>
            <a:off x="0" y="357165"/>
            <a:ext cx="9154314" cy="5572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35688" t="29297" r="11603" b="22851"/>
          <a:stretch>
            <a:fillRect/>
          </a:stretch>
        </p:blipFill>
        <p:spPr bwMode="auto">
          <a:xfrm>
            <a:off x="1500166" y="0"/>
            <a:ext cx="6215106" cy="3172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142844" y="3143248"/>
            <a:ext cx="8858312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  Вы ничего не слышите? А ведь играют сразу два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диджея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и танцуют около сотни людей. Это новое модное увлечение молодежи «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Silent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Disco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» – Тихая дискотека. Главное отличие от дискотеки традиционной – отсутствие мощных динамиков и беспроводные наушники. Танцующие в тишине смотрятся, возможно, нелепо, но только для тех, кто ещё не надел наушники.</a:t>
            </a: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 Вот послушайте, в наушниках достаточно громко играет музыка. Выбираете тот канал, какой вам больше нравится, и вперёд на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танцпол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 Тихую дискотеку можно проводить где угодно, ведь она никому не мешает. Никто из окружающих не слышит мощных басов, как на обычной дискотеке. Не надо ни помещения, ни громадного количества аппаратуры. </a:t>
            </a: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 беспроводных наушников два канала. Один зелёного цвета, другой синего. В темноте сразу видно, под музыку какого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диджея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танцуют люди. И если зелёного, к примеру, становится больше, то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диджей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чья музыка транслируется на синий канал, начинает играть другую музыку, чтобы «завоевать» посетителей, чтобы они снова переключились на его канал. </a:t>
            </a: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 – Здесь можно сдвинуть чуть-чуть наушники с ушей и одновременно и танцевать, и разговаривать с подругой. А на обычной дискотеке очень шумно, там ни с кем не пообщаешься! – говорит одна из поклонниц бесшумной дискотеки. </a:t>
            </a:r>
          </a:p>
          <a:p>
            <a:pPr algn="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Алексей Пономарев 17-08-2012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40081" t="21484" r="16544" b="4297"/>
          <a:stretch>
            <a:fillRect/>
          </a:stretch>
        </p:blipFill>
        <p:spPr bwMode="auto">
          <a:xfrm>
            <a:off x="1357290" y="0"/>
            <a:ext cx="6786610" cy="6528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38982" t="41016" r="13799" b="34570"/>
          <a:stretch>
            <a:fillRect/>
          </a:stretch>
        </p:blipFill>
        <p:spPr bwMode="auto">
          <a:xfrm>
            <a:off x="285720" y="214290"/>
            <a:ext cx="7618148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5286348" y="1071546"/>
            <a:ext cx="3857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2 (трудности общения людей)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 l="38983" t="35156" r="13799" b="37500"/>
          <a:stretch>
            <a:fillRect/>
          </a:stretch>
        </p:blipFill>
        <p:spPr bwMode="auto">
          <a:xfrm>
            <a:off x="428595" y="2928934"/>
            <a:ext cx="7021334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5214942" y="5500702"/>
            <a:ext cx="29289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2 (Ярослав – Вика)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4 (Татьяна – Ярослав)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40081" t="23437" r="13799" b="17969"/>
          <a:stretch>
            <a:fillRect/>
          </a:stretch>
        </p:blipFill>
        <p:spPr bwMode="auto">
          <a:xfrm>
            <a:off x="714348" y="428603"/>
            <a:ext cx="7915330" cy="5653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38433" t="31250" r="14348" b="37500"/>
          <a:stretch>
            <a:fillRect/>
          </a:stretch>
        </p:blipFill>
        <p:spPr bwMode="auto">
          <a:xfrm>
            <a:off x="1142976" y="428604"/>
            <a:ext cx="7295605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D0ACE34-E0A2-44C6-97BB-7DC8BA42E581}"/>
              </a:ext>
            </a:extLst>
          </p:cNvPr>
          <p:cNvSpPr txBox="1"/>
          <p:nvPr/>
        </p:nvSpPr>
        <p:spPr>
          <a:xfrm>
            <a:off x="435925" y="404664"/>
            <a:ext cx="827214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принципы подбора заданий</a:t>
            </a:r>
          </a:p>
          <a:p>
            <a:pPr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работать с ключевыми аспектами темы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 задания, заставляющие сопоставлять и анализировать информацию из разных источников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ориентированные задания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обращаться к разным читательским умениям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70F45F35-B35D-4AD3-91BB-4C970BBCFB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3828691"/>
            <a:ext cx="7560840" cy="2648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579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 l="26903" t="25390" r="3916" b="6250"/>
          <a:stretch>
            <a:fillRect/>
          </a:stretch>
        </p:blipFill>
        <p:spPr bwMode="auto">
          <a:xfrm>
            <a:off x="0" y="889012"/>
            <a:ext cx="9144000" cy="5079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E0C7F4A-F366-4A1C-9116-DC9479186FF7}"/>
              </a:ext>
            </a:extLst>
          </p:cNvPr>
          <p:cNvSpPr txBox="1"/>
          <p:nvPr/>
        </p:nvSpPr>
        <p:spPr>
          <a:xfrm>
            <a:off x="251520" y="260648"/>
            <a:ext cx="849694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проблемы</a:t>
            </a:r>
          </a:p>
          <a:p>
            <a:pPr algn="ctr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Непонимание (отрицание) необходимости формирования читательской грамотности за пределами уроков словесности, т.к. эта задача «конкурирует» с предметными задачами за время, интерес, силы ученика и учителя.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Обратная проблема (уроки словесности) – «мы и так на каждом уроке работаем с текстами, т ничего нового делать не нужно». Результаты по заданиям к художественным текстам нередко ниже, чем по заданиям к информационным текстам.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Недостаток ресурсов.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«Игнорирование» ресурсов.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299AB53-AC9C-4DBA-998A-ED18E9998F4A}"/>
              </a:ext>
            </a:extLst>
          </p:cNvPr>
          <p:cNvSpPr txBox="1"/>
          <p:nvPr/>
        </p:nvSpPr>
        <p:spPr>
          <a:xfrm>
            <a:off x="827584" y="4053839"/>
            <a:ext cx="77581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Дефициты в области формирования ЧГ обусловлены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8" name="Стрелка: вниз 7">
            <a:extLst>
              <a:ext uri="{FF2B5EF4-FFF2-40B4-BE49-F238E27FC236}">
                <a16:creationId xmlns="" xmlns:a16="http://schemas.microsoft.com/office/drawing/2014/main" id="{7A663BA0-A34B-4FA3-AF63-F0A007EC6859}"/>
              </a:ext>
            </a:extLst>
          </p:cNvPr>
          <p:cNvSpPr/>
          <p:nvPr/>
        </p:nvSpPr>
        <p:spPr>
          <a:xfrm rot="2117093">
            <a:off x="1978153" y="4696159"/>
            <a:ext cx="504056" cy="6039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низ 8">
            <a:extLst>
              <a:ext uri="{FF2B5EF4-FFF2-40B4-BE49-F238E27FC236}">
                <a16:creationId xmlns="" xmlns:a16="http://schemas.microsoft.com/office/drawing/2014/main" id="{2B605C9A-315C-4180-BE95-89A7FC295653}"/>
              </a:ext>
            </a:extLst>
          </p:cNvPr>
          <p:cNvSpPr/>
          <p:nvPr/>
        </p:nvSpPr>
        <p:spPr>
          <a:xfrm rot="18918440">
            <a:off x="6575821" y="4608337"/>
            <a:ext cx="504056" cy="63314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49064DD-3508-4452-8B29-FE108C4C0DC0}"/>
              </a:ext>
            </a:extLst>
          </p:cNvPr>
          <p:cNvSpPr txBox="1"/>
          <p:nvPr/>
        </p:nvSpPr>
        <p:spPr>
          <a:xfrm>
            <a:off x="541123" y="5352327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Появлением новых типов текстов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5A2BCDEF-77B1-412B-940D-C1CA15E961A8}"/>
              </a:ext>
            </a:extLst>
          </p:cNvPr>
          <p:cNvSpPr txBox="1"/>
          <p:nvPr/>
        </p:nvSpPr>
        <p:spPr>
          <a:xfrm>
            <a:off x="5004048" y="5390187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Появлением новых типов заданий</a:t>
            </a:r>
          </a:p>
        </p:txBody>
      </p:sp>
    </p:spTree>
    <p:extLst>
      <p:ext uri="{BB962C8B-B14F-4D97-AF65-F5344CB8AC3E}">
        <p14:creationId xmlns:p14="http://schemas.microsoft.com/office/powerpoint/2010/main" val="1677949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 l="25805" t="21484" r="1720" b="9179"/>
          <a:stretch>
            <a:fillRect/>
          </a:stretch>
        </p:blipFill>
        <p:spPr bwMode="auto">
          <a:xfrm>
            <a:off x="664072" y="0"/>
            <a:ext cx="7968813" cy="4286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214282" y="4357694"/>
            <a:ext cx="871543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Формат ответов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Выбор ответа из ряда предложенных (одного или нескольких, в т.ч. заданного графически) 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Выбор ответа внутри текста выделением 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Расположение ответов в определенной последовательности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Заполнение таблиц (умение определять наличие/отсутствие информации, устанавливать соответствие и т.д.) 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Построение маршрута на карте 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Ввод краткого ответа 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Ввод развёрнутого ответа (в одно, два или три поля)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/>
          <a:srcRect l="15922" t="25390" r="15446" b="17969"/>
          <a:stretch>
            <a:fillRect/>
          </a:stretch>
        </p:blipFill>
        <p:spPr bwMode="auto">
          <a:xfrm>
            <a:off x="1107873" y="404664"/>
            <a:ext cx="6928254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6C21AFE2-F1FF-40C1-AF3D-5556E6A778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9764" r="2750"/>
          <a:stretch/>
        </p:blipFill>
        <p:spPr>
          <a:xfrm>
            <a:off x="125760" y="3789040"/>
            <a:ext cx="8892480" cy="296622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532440" y="3501008"/>
            <a:ext cx="611560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372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42844" y="142852"/>
          <a:ext cx="8929750" cy="6686283"/>
        </p:xfrm>
        <a:graphic>
          <a:graphicData uri="http://schemas.openxmlformats.org/drawingml/2006/table">
            <a:tbl>
              <a:tblPr/>
              <a:tblGrid>
                <a:gridCol w="15716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35811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916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Читательское действие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Читательские умения, соответствующие группам читательских действий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863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Читательские действия, связанные с нахождением и извлечением информации из текста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Определять место, где содержится искомая информация (фрагмент текста, гиперссылка, ссылка на сайт…).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Находить и извлекать одну или несколько единиц информации.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Находить и извлекать одну или несколько единиц информации, расположенных в одном фрагменте текста.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Находить и извлекать несколько единиц информации, расположенных в разных  фрагментах текста.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Определять наличие/отсутствие информации.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9378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Читательские действия, связанные с интеграцией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 интерпретацией текста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Понимать </a:t>
                      </a:r>
                      <a:r>
                        <a:rPr lang="ru-RU" sz="12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фактологическую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информацию (сюжет, последовательность событий и т.п.).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 Понимать смысловую структуру текста (определять тему, главную мысль/идею, назначение текста).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 Понимать значение неизвестного слова или выражения на основе контекста.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 Устанавливать скрытые связи между событиями или утверждениями (причинно-следственные отношения, отношения аргумент – контраргумент, тезис – пример, сходство – различие и др.).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 Соотносить визуальное изображение с вербальным текстом.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 Формулировать выводы на основе обобщения отдельных частей текста.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 Понимать чувства, мотивы, характеры героев.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Понимать концептуальную информацию (авторскую позицию, коммуникативное намерение).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009" marR="530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5033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Читательские действия, связанные с осмыслением и оценкой текста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 Оценивать содержание текста или его элементов (примеров, аргументов, иллюстраций и т.п.) относительно целей автора.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 Оценивать форму текста (структуру, стиль и т.д.), целесообразность использованных автором приемов.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 Понимать назначение структурной единицы текста.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 Оценивать полноту, достоверность информации.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 Обнаруживать противоречия, содержащиеся в одном или нескольких текстах.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 Высказывать и обосновывать собственную точку зрения по вопросу, обсуждаемому в тексте.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73808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Читательские действия, связанные с использованием информации из текста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Использовать информацию из текста для решения практической задачи (планирование поездки, выбор телефона и т.п.) без привлечения фоновых знаний.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 Использовать информацию из текста для решения практической задачи с привлечением фоновых знаний.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 Формулировать на основе полученной из текста информации собственную гипотезу.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 Прогнозировать события, течение процесса, результаты эксперимента на основе информации текста.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 Предлагать интерпретацию нового явления, принадлежащего к тому же классу явлений, который обсуждается в тексте (в том числе с переносом из одной предметной области в другую).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 Выявлять связь между прочитанным и современной реальностью.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07522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1"/>
            <a:ext cx="87154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Возможности введения заданий в учебный процесс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571480"/>
            <a:ext cx="8929718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В качестве  диагностики 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Введение в урок - соответствующий раздел, тему 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Использование как точки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межпредметного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взаимодействия, 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межмепредметном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модуле (взгляд на ситуацию с точки зрения географии, физики, обществознания и т.д.) 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Использование во внеурочных формах работы 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Сквозные формы работы (Командные интеллектуально-творческие игры и т.д.)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2928934"/>
            <a:ext cx="892971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Возможность влияния мониторинга на образовательный процесс</a:t>
            </a:r>
          </a:p>
          <a:p>
            <a:pPr marL="342900" indent="-342900"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Анализ текстового корпуса учебников. (Есть ли «диалог» текстов? Есть ли дополняющие друг друга тексты? Есть ли тексты, содержащие полемичную информацию?) </a:t>
            </a:r>
          </a:p>
          <a:p>
            <a:pPr marL="342900" indent="-342900"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«Разворачивание» каждого читательского умения в набор операций с возможностью помощи на каждом этапе. </a:t>
            </a:r>
          </a:p>
          <a:p>
            <a:pPr marL="342900" indent="-342900"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Помощь педагогам-предметникам в выявлении специфики текстов по каждому предмету и особенностей читательской деятельности при работе с информационными текстами. </a:t>
            </a:r>
          </a:p>
          <a:p>
            <a:pPr marL="342900" indent="-342900"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Предоставление «выверенных» в мониторинге заданий как основы проектирования процесса формирования читательской грамотности в основной школе. </a:t>
            </a:r>
          </a:p>
          <a:p>
            <a:pPr marL="342900" indent="-342900"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Выявление типичных трудностей учеников как возможность совершенствования методики работы с текстами.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673</TotalTime>
  <Words>1589</Words>
  <Application>Microsoft Office PowerPoint</Application>
  <PresentationFormat>Экран (4:3)</PresentationFormat>
  <Paragraphs>170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0" baseType="lpstr">
      <vt:lpstr>Arial</vt:lpstr>
      <vt:lpstr>Calibri</vt:lpstr>
      <vt:lpstr>Times New Roman</vt:lpstr>
      <vt:lpstr>Wingdings</vt:lpstr>
      <vt:lpstr>Тема Office</vt:lpstr>
      <vt:lpstr>Формирование читательской грамотности: опыт, проблемы, перспективы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Учитель4</dc:creator>
  <cp:lastModifiedBy>root</cp:lastModifiedBy>
  <cp:revision>82</cp:revision>
  <dcterms:created xsi:type="dcterms:W3CDTF">2021-11-15T17:28:37Z</dcterms:created>
  <dcterms:modified xsi:type="dcterms:W3CDTF">2021-12-17T08:54:06Z</dcterms:modified>
</cp:coreProperties>
</file>