
<file path=[Content_Types].xml><?xml version="1.0" encoding="utf-8"?>
<Types xmlns="http://schemas.openxmlformats.org/package/2006/content-types">
  <Default Extension="jpeg" ContentType="image/jpeg"/>
  <Default Extension="JPG" ContentType="image/.jpg"/>
  <Default Extension="xlsx" ContentType="application/vnd.openxmlformats-officedocument.spreadsheetml.sheet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5"/>
  </p:notesMasterIdLst>
  <p:sldIdLst>
    <p:sldId id="285" r:id="rId3"/>
    <p:sldId id="274" r:id="rId4"/>
    <p:sldId id="264" r:id="rId5"/>
    <p:sldId id="266" r:id="rId6"/>
    <p:sldId id="273" r:id="rId7"/>
    <p:sldId id="271" r:id="rId8"/>
    <p:sldId id="272" r:id="rId9"/>
    <p:sldId id="256" r:id="rId10"/>
    <p:sldId id="261" r:id="rId11"/>
    <p:sldId id="260" r:id="rId12"/>
    <p:sldId id="268" r:id="rId13"/>
    <p:sldId id="29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47395" autoAdjust="0"/>
  </p:normalViewPr>
  <p:slideViewPr>
    <p:cSldViewPr showGuides="1">
      <p:cViewPr varScale="1">
        <p:scale>
          <a:sx n="74" d="100"/>
          <a:sy n="74" d="100"/>
        </p:scale>
        <p:origin x="-126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notesMaster" Target="notesMasters/notesMaster1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Workbook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992782152231"/>
          <c:y val="0.05453125"/>
          <c:w val="0.729350885826772"/>
          <c:h val="0.45654355314960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да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Лист1!$A$2:$A$6</c:f>
              <c:strCache>
                <c:ptCount val="5"/>
                <c:pt idx="0">
                  <c:v>Умеет кататься</c:v>
                </c:pt>
                <c:pt idx="1">
                  <c:v>Есть велосипед</c:v>
                </c:pt>
                <c:pt idx="2">
                  <c:v>Катался  на беговеле</c:v>
                </c:pt>
                <c:pt idx="3">
                  <c:v>Знает правила велосипедиста</c:v>
                </c:pt>
                <c:pt idx="4">
                  <c:v>Считает катание на велосипеде увлекательным занятием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23</c:v>
                </c:pt>
                <c:pt idx="1">
                  <c:v>20</c:v>
                </c:pt>
                <c:pt idx="2">
                  <c:v>7</c:v>
                </c:pt>
                <c:pt idx="3">
                  <c:v>16</c:v>
                </c:pt>
                <c:pt idx="4">
                  <c:v>22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нет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Лист1!$A$2:$A$6</c:f>
              <c:strCache>
                <c:ptCount val="5"/>
                <c:pt idx="0">
                  <c:v>Умеет кататься</c:v>
                </c:pt>
                <c:pt idx="1">
                  <c:v>Есть велосипед</c:v>
                </c:pt>
                <c:pt idx="2">
                  <c:v>Катался  на беговеле</c:v>
                </c:pt>
                <c:pt idx="3">
                  <c:v>Знает правила велосипедиста</c:v>
                </c:pt>
                <c:pt idx="4">
                  <c:v>Считает катание на велосипеде увлекательным занятием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</c:v>
                </c:pt>
                <c:pt idx="1">
                  <c:v>5</c:v>
                </c:pt>
                <c:pt idx="2">
                  <c:v>18</c:v>
                </c:pt>
                <c:pt idx="3">
                  <c:v>9</c:v>
                </c:pt>
                <c:pt idx="4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8088960"/>
        <c:axId val="61393920"/>
      </c:barChart>
      <c:catAx>
        <c:axId val="2808896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  <c:crossAx val="61393920"/>
        <c:crosses val="autoZero"/>
        <c:auto val="1"/>
        <c:lblAlgn val="ctr"/>
        <c:lblOffset val="100"/>
        <c:noMultiLvlLbl val="0"/>
      </c:catAx>
      <c:valAx>
        <c:axId val="61393920"/>
        <c:scaling>
          <c:orientation val="minMax"/>
        </c:scaling>
        <c:delete val="0"/>
        <c:axPos val="l"/>
        <c:majorGridlines/>
        <c:title>
          <c:tx>
            <c:rich>
              <a:bodyPr rot="-5400000" spcFirstLastPara="0" vertOverflow="ellipsis" vert="horz" wrap="square" anchor="ctr" anchorCtr="1"/>
              <a:lstStyle/>
              <a:p>
                <a:pPr defTabSz="914400">
                  <a:defRPr lang="ru-RU"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defRPr>
                </a:pPr>
                <a:r>
                  <a:rPr lang="ru-RU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Количество обучающихся</a:t>
                </a:r>
                <a:endParaRPr lang="ru-RU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  <c:crossAx val="28088960"/>
        <c:crosses val="autoZero"/>
        <c:crossBetween val="between"/>
      </c:valAx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legendEntry>
      <c:layout>
        <c:manualLayout>
          <c:xMode val="edge"/>
          <c:yMode val="edge"/>
          <c:x val="0.880416666666667"/>
          <c:y val="0.268359375"/>
        </c:manualLayout>
      </c:layout>
      <c:overlay val="0"/>
      <c:txPr>
        <a:bodyPr rot="0" spcFirstLastPara="0" vertOverflow="ellipsis" vert="horz" wrap="square" anchor="ctr" anchorCtr="1"/>
        <a:lstStyle/>
        <a:p>
          <a:pPr>
            <a:defRPr lang="ru-RU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lang="ru-RU" sz="1800">
          <a:latin typeface="Times New Roman" panose="02020603050405020304" pitchFamily="18" charset="0"/>
          <a:ea typeface="Times New Roman" panose="02020603050405020304" pitchFamily="18" charset="0"/>
          <a:cs typeface="Times New Roman" panose="02020603050405020304" pitchFamily="18" charset="0"/>
          <a:sym typeface="Times New Roman" panose="02020603050405020304" pitchFamily="18" charset="0"/>
        </a:defRPr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 3 л.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Лист1!$B$2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4г.</c:v>
                </c:pt>
              </c:strCache>
            </c:strRef>
          </c:tx>
          <c:spPr>
            <a:solidFill>
              <a:schemeClr val="bg1"/>
            </a:solidFill>
          </c:spPr>
          <c:invertIfNegative val="0"/>
          <c:dLbls>
            <c:delete val="1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Лист1!$C$2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5л.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Лист1!$D$2</c:f>
              <c:numCache>
                <c:formatCode>General</c:formatCode>
                <c:ptCount val="1"/>
                <c:pt idx="0">
                  <c:v>6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6л.</c:v>
                </c:pt>
              </c:strCache>
            </c:strRef>
          </c:tx>
          <c:spPr>
            <a:solidFill>
              <a:schemeClr val="accent4">
                <a:lumMod val="50000"/>
              </a:schemeClr>
            </a:solidFill>
          </c:spPr>
          <c:invertIfNegative val="0"/>
          <c:dLbls>
            <c:delete val="1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Лист1!$E$2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7л.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Лист1!$F$2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8л.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elete val="1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Лист1!$G$2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не умеет</c:v>
                </c:pt>
              </c:strCache>
            </c:strRef>
          </c:tx>
          <c:invertIfNegative val="0"/>
          <c:dLbls>
            <c:delete val="1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Лист1!$H$2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не помнит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elete val="1"/>
          </c:dLbls>
          <c:cat>
            <c:numRef>
              <c:f>Лист1!$A$2</c:f>
              <c:numCache>
                <c:formatCode>General</c:formatCode>
                <c:ptCount val="1"/>
              </c:numCache>
            </c:numRef>
          </c:cat>
          <c:val>
            <c:numRef>
              <c:f>Лист1!$I$2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1327616"/>
        <c:axId val="61342080"/>
      </c:barChart>
      <c:catAx>
        <c:axId val="61327616"/>
        <c:scaling>
          <c:orientation val="minMax"/>
        </c:scaling>
        <c:delete val="0"/>
        <c:axPos val="b"/>
        <c:title>
          <c:tx>
            <c:rich>
              <a:bodyPr rot="0" spcFirstLastPara="0" vertOverflow="ellipsis" vert="horz" wrap="square" anchor="ctr" anchorCtr="1"/>
              <a:lstStyle/>
              <a:p>
                <a:pPr>
                  <a:defRPr lang="ru-RU"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defRPr>
                </a:pPr>
                <a:r>
                  <a:rPr lang="ru-RU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Возраст</a:t>
                </a:r>
                <a:endParaRPr lang="ru-RU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  <c:crossAx val="61342080"/>
        <c:crosses val="autoZero"/>
        <c:auto val="1"/>
        <c:lblAlgn val="ctr"/>
        <c:lblOffset val="100"/>
        <c:noMultiLvlLbl val="0"/>
      </c:catAx>
      <c:valAx>
        <c:axId val="61342080"/>
        <c:scaling>
          <c:orientation val="minMax"/>
        </c:scaling>
        <c:delete val="0"/>
        <c:axPos val="l"/>
        <c:majorGridlines/>
        <c:title>
          <c:tx>
            <c:rich>
              <a:bodyPr rot="-5400000" spcFirstLastPara="0" vertOverflow="ellipsis" vert="horz" wrap="square" anchor="ctr" anchorCtr="1"/>
              <a:lstStyle/>
              <a:p>
                <a:pPr>
                  <a:defRPr lang="ru-RU" sz="18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defRPr>
                </a:pPr>
                <a:r>
                  <a:rPr lang="ru-RU" dirty="0" smtClean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Times New Roman" panose="02020603050405020304" pitchFamily="18" charset="0"/>
                  </a:rPr>
                  <a:t>Количество </a:t>
                </a:r>
                <a:endParaRPr lang="ru-RU" dirty="0"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  <a:sym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.0104166666666667"/>
              <c:y val="0.36350123031496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-6000000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  <c:crossAx val="61327616"/>
        <c:crosses val="autoZero"/>
        <c:crossBetween val="between"/>
      </c:valAx>
    </c:plotArea>
    <c:legend>
      <c:legendPos val="r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legendEntry>
      <c:legendEntry>
        <c:idx val="4"/>
        <c:txPr>
          <a:bodyPr rot="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legendEntry>
      <c:legendEntry>
        <c:idx val="5"/>
        <c:txPr>
          <a:bodyPr rot="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legendEntry>
      <c:legendEntry>
        <c:idx val="6"/>
        <c:txPr>
          <a:bodyPr rot="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legendEntry>
      <c:legendEntry>
        <c:idx val="7"/>
        <c:txPr>
          <a:bodyPr rot="0" spcFirstLastPara="0" vertOverflow="ellipsis" vert="horz" wrap="square" anchor="ctr" anchorCtr="1"/>
          <a:lstStyle/>
          <a:p>
            <a:pPr>
              <a:defRPr lang="ru-RU"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sym typeface="Times New Roman" panose="02020603050405020304" pitchFamily="18" charset="0"/>
              </a:defRPr>
            </a:pPr>
          </a:p>
        </c:txPr>
      </c:legendEntry>
      <c:layout/>
      <c:overlay val="0"/>
      <c:txPr>
        <a:bodyPr rot="0" spcFirstLastPara="0" vertOverflow="ellipsis" vert="horz" wrap="square" anchor="ctr" anchorCtr="1"/>
        <a:lstStyle/>
        <a:p>
          <a:pPr>
            <a:defRPr lang="ru-RU" sz="1800" b="0" i="0" u="none" strike="noStrike" kern="1200" baseline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  <a:sym typeface="Times New Roman" panose="02020603050405020304" pitchFamily="18" charset="0"/>
            </a:defRPr>
          </a:pPr>
        </a:p>
      </c:txPr>
    </c:legend>
    <c:plotVisOnly val="1"/>
    <c:dispBlanksAs val="gap"/>
    <c:showDLblsOverMax val="0"/>
  </c:chart>
  <c:txPr>
    <a:bodyPr/>
    <a:lstStyle/>
    <a:p>
      <a:pPr>
        <a:defRPr lang="ru-RU" sz="1800">
          <a:latin typeface="Times New Roman" panose="02020603050405020304" pitchFamily="18" charset="0"/>
          <a:ea typeface="Times New Roman" panose="02020603050405020304" pitchFamily="18" charset="0"/>
          <a:cs typeface="Times New Roman" panose="02020603050405020304" pitchFamily="18" charset="0"/>
          <a:sym typeface="Times New Roman" panose="02020603050405020304" pitchFamily="18" charset="0"/>
        </a:defRPr>
      </a:pPr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652B2-8C6E-419B-8E93-813F678ADC08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6DC3D-C717-495C-B489-C044A339A551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68313" y="1196975"/>
            <a:ext cx="8207375" cy="108267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69900" y="2422525"/>
            <a:ext cx="8212138" cy="175260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</a:fld>
            <a:endParaRPr lang="ru-RU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ru-RU" dirty="0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 dirty="0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74750"/>
            <a:ext cx="40386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 dirty="0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 dirty="0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 dirty="0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</a:fld>
            <a:endParaRPr lang="ru-RU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hf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91567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457200" y="190500"/>
            <a:ext cx="82296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457200" y="1174750"/>
            <a:ext cx="82296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</a:fld>
            <a:endParaRPr lang="ru-RU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ru-RU" dirty="0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jpeg"/><Relationship Id="rId8" Type="http://schemas.openxmlformats.org/officeDocument/2006/relationships/image" Target="../media/image13.jpeg"/><Relationship Id="rId7" Type="http://schemas.openxmlformats.org/officeDocument/2006/relationships/image" Target="../media/image12.jpeg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23.jpeg"/><Relationship Id="rId8" Type="http://schemas.openxmlformats.org/officeDocument/2006/relationships/image" Target="../media/image22.jpeg"/><Relationship Id="rId7" Type="http://schemas.openxmlformats.org/officeDocument/2006/relationships/image" Target="../media/image21.jpeg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Relationship Id="rId3" Type="http://schemas.openxmlformats.org/officeDocument/2006/relationships/image" Target="../media/image17.jpeg"/><Relationship Id="rId25" Type="http://schemas.openxmlformats.org/officeDocument/2006/relationships/slideLayout" Target="../slideLayouts/slideLayout7.xml"/><Relationship Id="rId24" Type="http://schemas.openxmlformats.org/officeDocument/2006/relationships/image" Target="../media/image38.jpeg"/><Relationship Id="rId23" Type="http://schemas.openxmlformats.org/officeDocument/2006/relationships/image" Target="../media/image37.jpeg"/><Relationship Id="rId22" Type="http://schemas.openxmlformats.org/officeDocument/2006/relationships/image" Target="../media/image36.jpeg"/><Relationship Id="rId21" Type="http://schemas.openxmlformats.org/officeDocument/2006/relationships/image" Target="../media/image35.jpeg"/><Relationship Id="rId20" Type="http://schemas.openxmlformats.org/officeDocument/2006/relationships/image" Target="../media/image34.jpeg"/><Relationship Id="rId2" Type="http://schemas.openxmlformats.org/officeDocument/2006/relationships/image" Target="../media/image16.jpeg"/><Relationship Id="rId19" Type="http://schemas.openxmlformats.org/officeDocument/2006/relationships/image" Target="../media/image33.jpeg"/><Relationship Id="rId18" Type="http://schemas.openxmlformats.org/officeDocument/2006/relationships/image" Target="../media/image32.jpeg"/><Relationship Id="rId17" Type="http://schemas.openxmlformats.org/officeDocument/2006/relationships/image" Target="../media/image31.jpeg"/><Relationship Id="rId16" Type="http://schemas.openxmlformats.org/officeDocument/2006/relationships/image" Target="../media/image30.jpeg"/><Relationship Id="rId15" Type="http://schemas.openxmlformats.org/officeDocument/2006/relationships/image" Target="../media/image29.jpeg"/><Relationship Id="rId14" Type="http://schemas.openxmlformats.org/officeDocument/2006/relationships/image" Target="../media/image28.jpeg"/><Relationship Id="rId13" Type="http://schemas.openxmlformats.org/officeDocument/2006/relationships/image" Target="../media/image27.jpeg"/><Relationship Id="rId12" Type="http://schemas.openxmlformats.org/officeDocument/2006/relationships/image" Target="../media/image26.jpeg"/><Relationship Id="rId11" Type="http://schemas.openxmlformats.org/officeDocument/2006/relationships/image" Target="../media/image25.jpeg"/><Relationship Id="rId10" Type="http://schemas.openxmlformats.org/officeDocument/2006/relationships/image" Target="../media/image24.jpeg"/><Relationship Id="rId1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47.jpeg"/><Relationship Id="rId8" Type="http://schemas.openxmlformats.org/officeDocument/2006/relationships/image" Target="../media/image46.jpeg"/><Relationship Id="rId7" Type="http://schemas.openxmlformats.org/officeDocument/2006/relationships/image" Target="../media/image45.jpeg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1" Type="http://schemas.openxmlformats.org/officeDocument/2006/relationships/slideLayout" Target="../slideLayouts/slideLayout7.xml"/><Relationship Id="rId10" Type="http://schemas.openxmlformats.org/officeDocument/2006/relationships/image" Target="../media/image48.jpeg"/><Relationship Id="rId1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115" y="116840"/>
            <a:ext cx="8229600" cy="1887855"/>
          </a:xfrm>
        </p:spPr>
        <p:txBody>
          <a:bodyPr/>
          <a:lstStyle/>
          <a:p>
            <a:pPr lvl="0" algn="ctr">
              <a:lnSpc>
                <a:spcPct val="150000"/>
              </a:lnSpc>
              <a:spcBef>
                <a:spcPts val="0"/>
              </a:spcBef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Министерство образования и науки Российской Федерации</a:t>
            </a:r>
            <a:b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Муниципальное бюджетное общеобразовательное учреждение</a:t>
            </a:r>
            <a:b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Петрозаводского  городского округа</a:t>
            </a:r>
            <a:b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«Лицей №13»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0872" y="2348880"/>
            <a:ext cx="8229600" cy="165618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Практико-ориентированный проект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«Мой друг – велосипед»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63501" y="4224714"/>
            <a:ext cx="4572000" cy="175323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Работу выполнил: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Русинов Александр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4 «В» класса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Научный руководитель:</a:t>
            </a:r>
            <a:endParaRPr lang="ru-RU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начальных классов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Дощечко Аделина Алексеевна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51720" y="6197033"/>
            <a:ext cx="4572000" cy="6451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Петрозаводск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1043608" y="1772816"/>
          <a:ext cx="6510389" cy="44960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82218" y="384721"/>
            <a:ext cx="78647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каком возрасте научился кататься на велосипеде?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мещающий 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  <p:bldLst>
      <p:bldGraphic spid="3" grpId="0">
        <p:bldAsOne/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user\Desktop\чемпион\летний кубок 19\4 этап 2019\TRi3E1zdfa8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511" y="4266808"/>
            <a:ext cx="3785769" cy="2522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95011" y="260648"/>
            <a:ext cx="226822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Выводы:</a:t>
            </a: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3" y="1124739"/>
            <a:ext cx="83529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Заниматься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велоспортом 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можно с раннего возраста.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укрепляет здоровье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Знакомишься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новыми людьми.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путешествуешь.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Получаешь награды.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овое поле 1"/>
          <p:cNvSpPr txBox="1"/>
          <p:nvPr/>
        </p:nvSpPr>
        <p:spPr>
          <a:xfrm>
            <a:off x="584835" y="395605"/>
            <a:ext cx="8019415" cy="62426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ctr"/>
            <a:r>
              <a:rPr lang="ru-RU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Используемая литература</a:t>
            </a:r>
            <a:endParaRPr lang="ru-RU" altLang="en-US" sz="32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altLang="en-US" sz="2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	Изобрести велосипед: история создания и необычные концепции [Электронный ресурс]. – Режим доступа: https://mediapro.yandex.ru/life/bicycle-invention</a:t>
            </a:r>
            <a:endParaRPr lang="ru-RU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	Velomozg. Твой проводник в велосипедном мире [Электронный ресурс]. – Режим доступа: https://velomozg.com/tipy-i-vidy-velosipedov-polnyj-spisok.</a:t>
            </a:r>
            <a:endParaRPr lang="ru-RU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мещающий 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9848" y="196498"/>
            <a:ext cx="820891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узнать, почему велосипед – друг человека и заинтересовать одноклассников велоспортом.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8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/>
              <a:buChar char=""/>
            </a:pPr>
            <a:r>
              <a:rPr lang="ru-RU" sz="2800" dirty="0">
                <a:latin typeface="Times New Roman" panose="02020603050405020304"/>
                <a:ea typeface="Calibri" panose="020F0502020204030204"/>
              </a:rPr>
              <a:t>узнать историю велосипеда;</a:t>
            </a:r>
            <a:endParaRPr lang="ru-RU" sz="2800" dirty="0">
              <a:latin typeface="Times New Roman" panose="02020603050405020304"/>
              <a:ea typeface="Calibri" panose="020F0502020204030204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/>
              <a:buChar char=""/>
            </a:pPr>
            <a:r>
              <a:rPr lang="ru-RU" sz="2800" dirty="0">
                <a:latin typeface="Times New Roman" panose="02020603050405020304"/>
                <a:ea typeface="Calibri" panose="020F0502020204030204"/>
              </a:rPr>
              <a:t>дать сравнительную характеристику разным моделям велосипе­дов;</a:t>
            </a:r>
            <a:endParaRPr lang="ru-RU" sz="2800" dirty="0">
              <a:latin typeface="Times New Roman" panose="02020603050405020304"/>
              <a:ea typeface="Calibri" panose="020F0502020204030204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/>
              <a:buChar char=""/>
            </a:pPr>
            <a:r>
              <a:rPr lang="ru-RU" sz="2800" dirty="0">
                <a:latin typeface="Times New Roman" panose="02020603050405020304"/>
                <a:ea typeface="Calibri" panose="020F0502020204030204"/>
              </a:rPr>
              <a:t>провести анкетирование среди одноклассников;</a:t>
            </a:r>
            <a:endParaRPr lang="ru-RU" sz="2800" dirty="0">
              <a:latin typeface="Times New Roman" panose="02020603050405020304"/>
              <a:ea typeface="Calibri" panose="020F0502020204030204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/>
              <a:buChar char=""/>
            </a:pPr>
            <a:r>
              <a:rPr lang="ru-RU" sz="2800" dirty="0">
                <a:latin typeface="Times New Roman" panose="02020603050405020304"/>
                <a:ea typeface="Calibri" panose="020F0502020204030204"/>
              </a:rPr>
              <a:t>узнать, с какого возраста большинство детей начинает кататься на велосипеде;</a:t>
            </a:r>
            <a:endParaRPr lang="ru-RU" sz="2800" dirty="0">
              <a:latin typeface="Times New Roman" panose="02020603050405020304"/>
              <a:ea typeface="Calibri" panose="020F0502020204030204"/>
            </a:endParaRPr>
          </a:p>
          <a:p>
            <a:pPr marL="342900" lvl="0" indent="-342900" algn="just">
              <a:spcAft>
                <a:spcPts val="0"/>
              </a:spcAft>
              <a:buFont typeface="Symbol" panose="05050102010706020507"/>
              <a:buChar char=""/>
            </a:pPr>
            <a:r>
              <a:rPr lang="ru-RU" sz="2800" dirty="0">
                <a:latin typeface="Times New Roman" panose="02020603050405020304"/>
                <a:ea typeface="Calibri" panose="020F0502020204030204"/>
              </a:rPr>
              <a:t>сделать   выводы.</a:t>
            </a:r>
            <a:endParaRPr lang="ru-RU" sz="2800" dirty="0">
              <a:effectLst/>
              <a:latin typeface="Times New Roman" panose="02020603050405020304"/>
              <a:ea typeface="Calibri" panose="020F0502020204030204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221480"/>
            <a:ext cx="3766185" cy="2468880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мещающий 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42" y="154441"/>
            <a:ext cx="822219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23928" y="154440"/>
            <a:ext cx="15913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1817  г.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32040" y="6206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670" y="332876"/>
            <a:ext cx="4759506" cy="64694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107504" y="3454646"/>
            <a:ext cx="394165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Пьер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Лалман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82203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AutoNum type="arabicPlain" startAt="1866"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год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lain" startAt="1866"/>
            </a:pPr>
            <a:endParaRPr lang="ru-RU" sz="4800" dirty="0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2982"/>
            <a:ext cx="8928992" cy="6596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90" y="106353"/>
            <a:ext cx="3336765" cy="214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2209918"/>
            <a:ext cx="3347417" cy="2212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3" y="4416847"/>
            <a:ext cx="3336765" cy="224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4315" y="140632"/>
            <a:ext cx="3347417" cy="2264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 descr="C:\Users\user\Desktop\чемпион\калакунда\gcoJvBPYXE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258" y="4422266"/>
            <a:ext cx="3446237" cy="2246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user\Desktop\чемпион\летний кубок 19\3.этап   19\BzG4IkUIvrc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260" y="160046"/>
            <a:ext cx="3419152" cy="229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45496" y="145073"/>
            <a:ext cx="10676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Удобный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Kokua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0162" y="2249041"/>
            <a:ext cx="10739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Быстрый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Early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6576" y="4382640"/>
            <a:ext cx="1010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Лёгкий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Лисапед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91880" y="145073"/>
            <a:ext cx="15712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Маневренный</a:t>
            </a:r>
            <a:endParaRPr 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Kubikes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160046"/>
            <a:ext cx="1078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Тяжёлый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Diamant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83408" y="4429764"/>
            <a:ext cx="1738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Беговел</a:t>
            </a:r>
            <a:r>
              <a:rPr lang="en-US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Kokua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user\Desktop\чемпион\страйдер\t4BurP2E4FE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0260" y="2331587"/>
            <a:ext cx="3446236" cy="2298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442" y="2252160"/>
            <a:ext cx="3463162" cy="4416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44062" y="2665181"/>
            <a:ext cx="13279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Трековый</a:t>
            </a:r>
            <a:endParaRPr lang="en-US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Inspyre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05355" y="2455454"/>
            <a:ext cx="845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Strider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8" grpId="0"/>
      <p:bldP spid="7" grpId="0"/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23528" y="908591"/>
          <a:ext cx="8568905" cy="5481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8115"/>
                <a:gridCol w="1428158"/>
                <a:gridCol w="1428158"/>
                <a:gridCol w="1428158"/>
                <a:gridCol w="1428158"/>
                <a:gridCol w="1428158"/>
              </a:tblGrid>
              <a:tr h="914400"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начина </a:t>
                      </a:r>
                      <a:endParaRPr lang="ru-RU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ющих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 ровных дорог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лесных трасс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крутых лесных  спусков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Для памп</a:t>
                      </a:r>
                      <a:r>
                        <a:rPr lang="ru-RU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 треков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61227"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Kokua</a:t>
                      </a:r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Кокуа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+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+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+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61227">
                <a:tc>
                  <a:txBody>
                    <a:bodyPr/>
                    <a:lstStyle/>
                    <a:p>
                      <a:r>
                        <a:rPr lang="en-US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Early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Эрлей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+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+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+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61227">
                <a:tc>
                  <a:txBody>
                    <a:bodyPr/>
                    <a:lstStyle/>
                    <a:p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Лисапед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+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61227"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Kubikes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Кубайк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+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 +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+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+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61227"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Diamant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(Диамант)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+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61227">
                <a:tc>
                  <a:txBody>
                    <a:bodyPr/>
                    <a:lstStyle/>
                    <a:p>
                      <a:r>
                        <a:rPr lang="en-US" sz="1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Inspyre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ru-RU" sz="1800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Инспар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) 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     +</a:t>
                      </a:r>
                      <a:endParaRPr lang="ru-RU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15616" y="188640"/>
            <a:ext cx="69890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Сравнительная характеристика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5536" y="1064412"/>
            <a:ext cx="12716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мещающий 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чемпион\Питер -2017\nWsNyrQSvBg.jp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480" y="188640"/>
            <a:ext cx="201622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чемпион\Красная плошадь\3lEv4hIWVM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260648"/>
            <a:ext cx="2088232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чемпион\Красная плошадь\DjKmagigau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77072"/>
            <a:ext cx="3897650" cy="259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user\Desktop\чемпион\Питер -2017\Uq69L9sajZ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131201"/>
            <a:ext cx="3816424" cy="2543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user\Desktop\чемпион\сестрорецк 2016\aQucfvAYqGg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86662"/>
            <a:ext cx="3943978" cy="2628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3285274"/>
            <a:ext cx="15081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20112" y="3403965"/>
            <a:ext cx="31885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Санкт-Петербург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79434" y="3014954"/>
            <a:ext cx="22406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Сестрорецк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6" name="Picture 8" descr="C:\Users\user\Desktop\чемпион\летний кубок 19\4 этап 2019\nlseXrBUWR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459388"/>
            <a:ext cx="4824536" cy="321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user\Desktop\чемпион\летний кубок 19\4 этап 2019\AR9mdicb9zM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7301"/>
            <a:ext cx="4824536" cy="384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C:\Users\user\Desktop\чемпион\летний кубок 19\фестиваль велоспорта 2019\KxlZvUwgBAU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4275" y="3285274"/>
            <a:ext cx="5046502" cy="3363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C:\Users\user\Desktop\чемпион\летний кубок 19\фестиваль велоспорта 2019\Q8XGWLZQtJc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712" y="170034"/>
            <a:ext cx="4955065" cy="3302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Desktop\чемпион\белка\ч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8" y="157301"/>
            <a:ext cx="2880318" cy="1920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user\Desktop\чемпион\велогонка 29.10.17\Ak1Dz5KTNmI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50" y="1506045"/>
            <a:ext cx="2724454" cy="181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user\Desktop\чемпион\велоспринт\5ebFM5-cwWE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496" y="4537748"/>
            <a:ext cx="2762270" cy="211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C:\Users\user\Desktop\чемпион\веломарафон\3G9hUVAyZ5o (1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71" y="3152822"/>
            <a:ext cx="2773832" cy="184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чемпион\гиперборея 2018\35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188640"/>
            <a:ext cx="1610465" cy="2415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C:\Users\user\Desktop\чемпион\Д.р.Педалей нет\KhLZNHZ655A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250966"/>
            <a:ext cx="1656183" cy="2484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user\Desktop\чемпион\летний кубок 19\4 этап 2019\KWHH5ICjWJ0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9405" y="158258"/>
            <a:ext cx="2464147" cy="1642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 descr="C:\Users\user\Desktop\чемпион\летнийкубок 2018\4  этап\qMza5UNHoUQ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079" y="1759251"/>
            <a:ext cx="2323885" cy="1548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C:\Users\user\Desktop\чемпион\Питер  09.05.18\73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768" y="3332788"/>
            <a:ext cx="2578377" cy="171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C:\Users\user\Desktop\чемпион\сестрорецк 2016\v2drMZYWRlA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5079" y="5018069"/>
            <a:ext cx="2485603" cy="165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C:\Users\user\Desktop\чемпион\Сестрорецк 2017\Ffw9R8WTlbY.jp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754" y="1396488"/>
            <a:ext cx="2296162" cy="153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C:\Users\user\Desktop\чемпион\миниГП_ёлка\LnF9baZnk_4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269" y="156023"/>
            <a:ext cx="2462514" cy="164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C:\Users\user\Desktop\чемпион\летний кубок 19\фестиваль велоспорта 2019\OxaMvveSrh8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6134" y="3332787"/>
            <a:ext cx="2312201" cy="1734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C:\Users\user\Desktop\чемпион\Сестрорецк 2018\9zUOKlW72Xc.jpg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1021" y="5018069"/>
            <a:ext cx="2319248" cy="154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7" name="Picture 19" descr="C:\Users\user\Desktop\чемпион\летнийкубок 2017\2 этап\hTqjNKDcwvg.jp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378040" y="4303039"/>
            <a:ext cx="1565160" cy="2345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мещающий номер слайда 1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25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500"/>
                                        <p:tgtEl>
                                          <p:spTgt spid="20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5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0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20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770" y="763759"/>
            <a:ext cx="2235624" cy="295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23" y="3717033"/>
            <a:ext cx="2290346" cy="299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5340" y="3717033"/>
            <a:ext cx="2222073" cy="299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639" y="3717033"/>
            <a:ext cx="2264003" cy="29973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729" y="3717033"/>
            <a:ext cx="2210652" cy="2992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840" y="763759"/>
            <a:ext cx="2265930" cy="295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236" y="763759"/>
            <a:ext cx="2286725" cy="295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413" y="759975"/>
            <a:ext cx="2237509" cy="2982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26947" y="-99392"/>
            <a:ext cx="314778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23" y="720933"/>
            <a:ext cx="4263416" cy="5993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550" y="716280"/>
            <a:ext cx="4577715" cy="6097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520" y="332656"/>
            <a:ext cx="8333608" cy="9263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Анкета</a:t>
            </a:r>
            <a:endParaRPr lang="ru-RU" sz="6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Есть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 у тебя велосипед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Умеешь ли ты на  нём кататься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сколько лет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научился кататься?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Катался ли ты на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беговеле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Считаешь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ты катание интересным занятием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Знаешь  ли ты правила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велосипедиста?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FontTx/>
              <a:buAutoNum type="arabicPeriod" startAt="5"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 startAt="5"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мещающий 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9576" y="243736"/>
            <a:ext cx="6819265" cy="922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Анализ анкетирования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/>
          <p:cNvGraphicFramePr/>
          <p:nvPr/>
        </p:nvGraphicFramePr>
        <p:xfrm>
          <a:off x="1619672" y="2234074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19B0651-EE4F-4900-A07F-96A6BFA9D0F0}" type="slidenum">
              <a:rPr lang="ru-RU" smtClean="0"/>
            </a:fld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  <p:bldLst>
      <p:bldP spid="2" grpId="0"/>
      <p:bldGraphic spid="3" grpId="0">
        <p:bldAsOne/>
      </p:bldGraphic>
    </p:bldLst>
  </p:timing>
</p:sld>
</file>

<file path=ppt/theme/theme1.xml><?xml version="1.0" encoding="utf-8"?>
<a:theme xmlns:a="http://schemas.openxmlformats.org/drawingml/2006/main" name="Blue Waves">
  <a:themeElements>
    <a:clrScheme name="Blue Wav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Blue Wav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Blue Wav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 Wav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 Wav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0</TotalTime>
  <Words>1986</Words>
  <Application>WPS Presentation</Application>
  <PresentationFormat>Экран (4:3)</PresentationFormat>
  <Paragraphs>174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2" baseType="lpstr">
      <vt:lpstr>Arial</vt:lpstr>
      <vt:lpstr>SimSun</vt:lpstr>
      <vt:lpstr>Wingdings</vt:lpstr>
      <vt:lpstr>Times New Roman</vt:lpstr>
      <vt:lpstr>Symbol</vt:lpstr>
      <vt:lpstr>Times New Roman</vt:lpstr>
      <vt:lpstr>Calibri</vt:lpstr>
      <vt:lpstr>Microsoft YaHei</vt:lpstr>
      <vt:lpstr>Arial Unicode MS</vt:lpstr>
      <vt:lpstr>Blue Waves</vt:lpstr>
      <vt:lpstr>Министерство образования и науки Российской Федерации Муниципальное бюджетное общеобразовательное учреждение Петрозаводского  городского округа «Лицей №13»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104</cp:revision>
  <dcterms:created xsi:type="dcterms:W3CDTF">2023-01-15T09:12:00Z</dcterms:created>
  <dcterms:modified xsi:type="dcterms:W3CDTF">2024-02-07T19:30:48Z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6D51849B98404F8BB19C4C000087DD8E_13</vt:lpwstr>
  </property>
  <property fmtid="{D5CDD505-2E9C-101B-9397-08002B2CF9AE}" pid="3" name="KSOProductBuildVer">
    <vt:lpwstr>1049-12.2.0.13431</vt:lpwstr>
  </property>
</Properties>
</file>